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48" r:id="rId2"/>
  </p:sldMasterIdLst>
  <p:notesMasterIdLst>
    <p:notesMasterId r:id="rId8"/>
  </p:notesMasterIdLst>
  <p:handoutMasterIdLst>
    <p:handoutMasterId r:id="rId9"/>
  </p:handoutMasterIdLst>
  <p:sldIdLst>
    <p:sldId id="9719" r:id="rId3"/>
    <p:sldId id="9761" r:id="rId4"/>
    <p:sldId id="9758" r:id="rId5"/>
    <p:sldId id="9734" r:id="rId6"/>
    <p:sldId id="9759" r:id="rId7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5931431-0FB3-46DB-998B-E4666FF04AB7}">
          <p14:sldIdLst>
            <p14:sldId id="9719"/>
            <p14:sldId id="9761"/>
            <p14:sldId id="9758"/>
            <p14:sldId id="9734"/>
            <p14:sldId id="9759"/>
          </p14:sldIdLst>
        </p14:section>
        <p14:section name="Section sans titre" id="{1C90769A-F2C6-43D3-B188-E5F427D0F69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E9F2409-EF31-AFDF-A8D5-7ADC5D0280DD}" name="Schnoebelen Juliette" initials="SJ" userId="S::juliette.schnoebelen@cre.fr::923d5e89-4197-4919-b1d2-ff766e1dc280" providerId="AD"/>
  <p188:author id="{6FE85A8D-9D5B-D06E-5558-FB12A5381F57}" name="Fangeaux Anna" initials="FA" userId="S::anna.fangeaux@cre.fr::65f59b1a-a4c1-4684-bff7-856b4d00f1f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dereau Rébecca" initials="RR" lastIdx="2" clrIdx="0">
    <p:extLst>
      <p:ext uri="{19B8F6BF-5375-455C-9EA6-DF929625EA0E}">
        <p15:presenceInfo xmlns:p15="http://schemas.microsoft.com/office/powerpoint/2012/main" userId="S-1-5-21-3937936663-190188876-1528465544-76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8B2F"/>
    <a:srgbClr val="429188"/>
    <a:srgbClr val="FF8E01"/>
    <a:srgbClr val="FF8F00"/>
    <a:srgbClr val="DBEEE0"/>
    <a:srgbClr val="296486"/>
    <a:srgbClr val="548B2E"/>
    <a:srgbClr val="8BC3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934" autoAdjust="0"/>
    <p:restoredTop sz="92500" autoAdjust="0"/>
  </p:normalViewPr>
  <p:slideViewPr>
    <p:cSldViewPr>
      <p:cViewPr varScale="1">
        <p:scale>
          <a:sx n="101" d="100"/>
          <a:sy n="101" d="100"/>
        </p:scale>
        <p:origin x="151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8/10/relationships/authors" Target="authors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278BA-8411-4DE9-AA00-99EA2CB1D561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5B479-8A8D-4A9E-951D-0AB39F9D30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30345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B626B-B708-4E2F-AE18-2990BA12ED1E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AF50B-FF77-42E5-B8F6-F58A73FFF9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4846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2159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/>
              <a:ea typeface="Calibri"/>
              <a:cs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60999A-6478-4F7D-B55E-5C7E031B50C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8494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192B4-9B8B-A781-4F31-92659DB840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6ABDB79-C13B-41DB-514B-DD0DC1C391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F6D40FF-1CE2-8BFC-58C6-BE4C153864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511336-58B8-3DAA-44D6-01E797C4DB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BAF50B-FF77-42E5-B8F6-F58A73FFF9F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7199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8AEB1-85EA-C8E7-B454-8EEC08EE5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B27A2E9-9294-C2F3-CC31-D215ADF0C0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AC45B77-958E-38A4-781D-16A2A00563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2B5FAA4-0974-C3D8-E8DA-34DFB67383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BAF50B-FF77-42E5-B8F6-F58A73FFF9F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0389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+ de 1 million d’installations de production en France aujourd’hui mais seulement une dizaine de grands producteurs propriétaires de centrales électriques (EDF, Engie, </a:t>
            </a:r>
            <a:r>
              <a:rPr lang="fr-FR" dirty="0" err="1"/>
              <a:t>Gazel</a:t>
            </a:r>
            <a:r>
              <a:rPr lang="fr-FR" dirty="0"/>
              <a:t> Energie…)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BAF50B-FF77-42E5-B8F6-F58A73FFF9F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8285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546BB-AD99-1947-3382-3E88AEDB52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CE6E3F8-A27A-2489-B6D2-7D6D2CD8BF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3918280-8E69-EF87-2EB0-561838A50B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+ de 1 million d’installations de production en France aujourd’hui mais seulement une dizaine de grands producteurs propriétaires de centrales électriques (EDF, Engie, </a:t>
            </a:r>
            <a:r>
              <a:rPr lang="fr-FR" dirty="0" err="1"/>
              <a:t>Gazel</a:t>
            </a:r>
            <a:r>
              <a:rPr lang="fr-FR" dirty="0"/>
              <a:t> Energie…)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EEBE26-F9F4-B97C-FA8C-F8D4C42D80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BAF50B-FF77-42E5-B8F6-F58A73FFF9F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7820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96888" y="2394248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</a:t>
            </a:r>
          </a:p>
          <a:p>
            <a:pPr algn="ctr"/>
            <a:r>
              <a:rPr lang="fr-FR" sz="36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des Régulateurs de l’Energie</a:t>
            </a:r>
            <a:endParaRPr lang="bg-BG" sz="36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9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451" y="908720"/>
            <a:ext cx="5490073" cy="1367028"/>
          </a:xfrm>
          <a:prstGeom prst="rect">
            <a:avLst/>
          </a:prstGeom>
        </p:spPr>
      </p:pic>
      <p:sp>
        <p:nvSpPr>
          <p:cNvPr id="10" name="Sous-titre 2"/>
          <p:cNvSpPr txBox="1">
            <a:spLocks/>
          </p:cNvSpPr>
          <p:nvPr userDrawn="1"/>
        </p:nvSpPr>
        <p:spPr>
          <a:xfrm>
            <a:off x="-36513" y="3717032"/>
            <a:ext cx="9144000" cy="1536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fr-FR" sz="2400" b="0" dirty="0"/>
              <a:t>Claire Hellich-Praquin,</a:t>
            </a:r>
            <a:r>
              <a:rPr lang="fr-FR" sz="2400" b="0" baseline="0" dirty="0"/>
              <a:t> Directrice des Affaires européennes, internationales et de la coopération</a:t>
            </a:r>
            <a:endParaRPr lang="fr-FR" sz="1400" b="0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pic>
        <p:nvPicPr>
          <p:cNvPr id="13" name="Picture 2" descr="https://europa.eu/european-union/sites/europaeu/files/docs/body/flag_yellow_high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273" y="5517232"/>
            <a:ext cx="1066288" cy="71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355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71600" y="1011185"/>
            <a:ext cx="7134591" cy="805739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8F00"/>
                </a:solidFill>
                <a:latin typeface="Cambria" panose="02040503050406030204" pitchFamily="18" charset="0"/>
              </a:defRPr>
            </a:lvl1pPr>
          </a:lstStyle>
          <a:p>
            <a:r>
              <a:rPr lang="fr-FR" dirty="0"/>
              <a:t>Modifiez le style du titre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953449"/>
            <a:ext cx="3106688" cy="4525963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558B2F"/>
                </a:solidFill>
                <a:latin typeface="Cambria" panose="02040503050406030204" pitchFamily="18" charset="0"/>
              </a:defRPr>
            </a:lvl1pPr>
            <a:lvl2pPr marL="742950" indent="-285750">
              <a:buFont typeface="Wingdings" panose="05000000000000000000" pitchFamily="2" charset="2"/>
              <a:buChar char="Ø"/>
              <a:defRPr sz="1400">
                <a:solidFill>
                  <a:srgbClr val="8BC34A"/>
                </a:solidFill>
              </a:defRPr>
            </a:lvl2pPr>
            <a:lvl4pPr marL="1714500" indent="-342900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286064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971600" y="1011185"/>
            <a:ext cx="7134591" cy="805739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8F00"/>
                </a:solidFill>
                <a:latin typeface="Cambria" panose="02040503050406030204" pitchFamily="18" charset="0"/>
              </a:defRPr>
            </a:lvl1pPr>
          </a:lstStyle>
          <a:p>
            <a:r>
              <a:rPr lang="fr-FR" dirty="0"/>
              <a:t>Modifiez le style du titre</a:t>
            </a:r>
            <a:br>
              <a:rPr lang="fr-FR" dirty="0"/>
            </a:br>
            <a:endParaRPr lang="fr-F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253246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5" name="ZoneTexte 14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/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L’avenir</a:t>
            </a:r>
          </a:p>
          <a:p>
            <a:endParaRPr lang="fr-FR" dirty="0"/>
          </a:p>
        </p:txBody>
      </p:sp>
      <p:sp>
        <p:nvSpPr>
          <p:cNvPr id="2" name="ZoneTexte 1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3419870" y="1487326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FF8F00"/>
                </a:solidFill>
                <a:latin typeface="NunitoSans-ExtraBold"/>
              </a:rPr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322510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ZoneTexte 9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>
                <a:solidFill>
                  <a:srgbClr val="558B2F"/>
                </a:solidFill>
              </a:rPr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L’avenir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3738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0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/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>
                <a:solidFill>
                  <a:srgbClr val="558B2F"/>
                </a:solidFill>
              </a:rPr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L’avenir</a:t>
            </a:r>
          </a:p>
          <a:p>
            <a:endParaRPr lang="fr-FR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2659590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0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/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>
                <a:solidFill>
                  <a:srgbClr val="558B2F"/>
                </a:solidFill>
              </a:rPr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L’avenir</a:t>
            </a:r>
          </a:p>
          <a:p>
            <a:endParaRPr lang="fr-FR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94323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/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>
                <a:solidFill>
                  <a:srgbClr val="558B2F"/>
                </a:solidFill>
              </a:rPr>
              <a:t>L’avenir</a:t>
            </a:r>
          </a:p>
          <a:p>
            <a:endParaRPr lang="fr-FR" dirty="0"/>
          </a:p>
        </p:txBody>
      </p:sp>
      <p:sp>
        <p:nvSpPr>
          <p:cNvPr id="13" name="ZoneTexte 12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37099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1880D-3D24-41EE-8257-786C62453295}" type="datetime1">
              <a:rPr lang="fr-FR" smtClean="0"/>
              <a:t>29/01/2026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Réseau des régulateurs francophones de l'énergie - 28/11/2016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0AA3A-08A8-4F54-A59B-E7DECB456E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4361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0AA3A-08A8-4F54-A59B-E7DECB456E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158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1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 txBox="1">
            <a:spLocks/>
          </p:cNvSpPr>
          <p:nvPr/>
        </p:nvSpPr>
        <p:spPr>
          <a:xfrm>
            <a:off x="899592" y="1412776"/>
            <a:ext cx="7772400" cy="977914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400" cap="none" spc="2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Réseau Francophone des Régulateurs de l’Energie</a:t>
            </a:r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613" y="413584"/>
            <a:ext cx="5157768" cy="128428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6086" y="6671591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80" y="2231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ED33591-7950-8D31-627E-28184A873A5E}"/>
              </a:ext>
            </a:extLst>
          </p:cNvPr>
          <p:cNvSpPr txBox="1"/>
          <p:nvPr/>
        </p:nvSpPr>
        <p:spPr>
          <a:xfrm>
            <a:off x="1043608" y="2166115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FR" sz="2400" b="1" i="0" u="none" strike="noStrike" kern="1400" cap="none" spc="25" normalizeH="0" baseline="0" dirty="0">
                <a:ln>
                  <a:noFill/>
                </a:ln>
                <a:solidFill>
                  <a:srgbClr val="FF8F00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Session 4 </a:t>
            </a:r>
            <a:r>
              <a:rPr lang="fr-FR" sz="2400" b="1" kern="1400" spc="25" dirty="0">
                <a:solidFill>
                  <a:srgbClr val="FF8F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kumimoji="0" lang="fr-FR" sz="2400" b="1" i="0" u="none" strike="noStrike" kern="1400" cap="none" spc="25" normalizeH="0" baseline="0" dirty="0">
                <a:ln>
                  <a:noFill/>
                </a:ln>
                <a:solidFill>
                  <a:srgbClr val="FF8F00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Présentation des membres : structure des marchés, pratiques et trajectoires</a:t>
            </a:r>
            <a:endParaRPr lang="fr-FR" sz="24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5F5F2D1-D581-4B4D-41A2-DE1D04AF23E5}"/>
              </a:ext>
            </a:extLst>
          </p:cNvPr>
          <p:cNvSpPr txBox="1"/>
          <p:nvPr/>
        </p:nvSpPr>
        <p:spPr>
          <a:xfrm>
            <a:off x="395536" y="3429000"/>
            <a:ext cx="8335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FR" sz="2000" b="1" i="0" u="none" strike="noStrike" kern="1400" cap="none" spc="25" normalizeH="0" baseline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Agence de </a:t>
            </a:r>
            <a:r>
              <a:rPr lang="fr-FR" sz="2000" b="1" kern="1400" spc="25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0" lang="fr-FR" sz="2000" b="1" i="0" u="none" strike="noStrike" kern="1400" cap="none" spc="25" normalizeH="0" baseline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égulation du Secteur de l’Electricité (ARSEL)</a:t>
            </a:r>
            <a:endParaRPr lang="fr-FR" sz="20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4FE46EF-77D4-D7AE-DF13-ACA63ACCF73B}"/>
              </a:ext>
            </a:extLst>
          </p:cNvPr>
          <p:cNvSpPr txBox="1"/>
          <p:nvPr/>
        </p:nvSpPr>
        <p:spPr>
          <a:xfrm>
            <a:off x="970097" y="3043712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FR" b="1" i="0" u="none" strike="noStrike" kern="1400" cap="none" spc="25" normalizeH="0" baseline="0" dirty="0">
                <a:ln>
                  <a:noFill/>
                </a:ln>
                <a:solidFill>
                  <a:srgbClr val="558B2F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Zone Afrique Centrale</a:t>
            </a:r>
            <a:endParaRPr lang="fr-FR" dirty="0">
              <a:solidFill>
                <a:srgbClr val="558B2F"/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512" y="3921137"/>
            <a:ext cx="1743968" cy="116053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AABA28E-CB18-E376-083E-0E7BD3B028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944" y="5492352"/>
            <a:ext cx="2408104" cy="97030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F4480F1-7B88-A828-621B-ECEAB0F486B8}"/>
              </a:ext>
            </a:extLst>
          </p:cNvPr>
          <p:cNvSpPr txBox="1"/>
          <p:nvPr/>
        </p:nvSpPr>
        <p:spPr>
          <a:xfrm>
            <a:off x="3851920" y="5075892"/>
            <a:ext cx="1368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800" b="1" i="0" u="none" strike="noStrike" kern="1400" cap="none" spc="25" normalizeH="0" baseline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Cameroun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721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B7B43-CCEF-96A4-48B2-F1B9487B11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>
            <a:extLst>
              <a:ext uri="{FF2B5EF4-FFF2-40B4-BE49-F238E27FC236}">
                <a16:creationId xmlns:a16="http://schemas.microsoft.com/office/drawing/2014/main" id="{C31620DE-1A3D-E83D-9C78-678D7CD73448}"/>
              </a:ext>
            </a:extLst>
          </p:cNvPr>
          <p:cNvSpPr txBox="1">
            <a:spLocks/>
          </p:cNvSpPr>
          <p:nvPr/>
        </p:nvSpPr>
        <p:spPr>
          <a:xfrm>
            <a:off x="229415" y="754628"/>
            <a:ext cx="8695965" cy="399143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FF6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Historique de l’ouverture du marché de l’électricité au Cameroun</a:t>
            </a:r>
            <a:endParaRPr lang="bg-BG" dirty="0">
              <a:solidFill>
                <a:srgbClr val="FF6F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3CA87A-99EF-83A0-7F0E-4576CCC8D939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07E2BD-DF05-7EB7-A580-FB2AE8CAE7FC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26B09A-25C8-FB7E-DFE2-C838DD0FF299}"/>
              </a:ext>
            </a:extLst>
          </p:cNvPr>
          <p:cNvSpPr/>
          <p:nvPr/>
        </p:nvSpPr>
        <p:spPr>
          <a:xfrm>
            <a:off x="4946212" y="311921"/>
            <a:ext cx="39791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1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l‘Energie</a:t>
            </a:r>
            <a:endParaRPr lang="bg-BG" sz="11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A31D1125-1412-6710-51BE-ADD3728E1E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B763466-AF90-927C-EA17-24841C7014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414" y="1334868"/>
            <a:ext cx="8839549" cy="403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15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C04E42-E5D6-D4B5-6CDE-A01327DC12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A9670C3-5F61-C933-F329-359481B075B6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0912E8-A162-6932-D798-5D7FE78E32FD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7D6A15-5C94-1F4A-E584-DAA748011579}"/>
              </a:ext>
            </a:extLst>
          </p:cNvPr>
          <p:cNvSpPr/>
          <p:nvPr/>
        </p:nvSpPr>
        <p:spPr>
          <a:xfrm>
            <a:off x="4946212" y="311921"/>
            <a:ext cx="39791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1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l‘Energie</a:t>
            </a:r>
            <a:endParaRPr lang="bg-BG" sz="11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A221200D-B19A-1B65-6A1D-01986ADEE0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sp>
        <p:nvSpPr>
          <p:cNvPr id="52" name="Title 6">
            <a:extLst>
              <a:ext uri="{FF2B5EF4-FFF2-40B4-BE49-F238E27FC236}">
                <a16:creationId xmlns:a16="http://schemas.microsoft.com/office/drawing/2014/main" id="{A1D5C09C-1882-A8A7-5933-B6BB9880F3C3}"/>
              </a:ext>
            </a:extLst>
          </p:cNvPr>
          <p:cNvSpPr txBox="1">
            <a:spLocks/>
          </p:cNvSpPr>
          <p:nvPr/>
        </p:nvSpPr>
        <p:spPr>
          <a:xfrm>
            <a:off x="229415" y="616111"/>
            <a:ext cx="8695965" cy="914400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FF6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Structure actuelle du marché de l’électricité au Cameroun</a:t>
            </a:r>
            <a:endParaRPr lang="bg-BG" sz="4800" dirty="0">
              <a:solidFill>
                <a:srgbClr val="FF6F00"/>
              </a:solidFill>
            </a:endParaRPr>
          </a:p>
        </p:txBody>
      </p: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82C0C997-5B07-FD8D-E979-14CD4D7E7509}"/>
              </a:ext>
            </a:extLst>
          </p:cNvPr>
          <p:cNvGrpSpPr/>
          <p:nvPr/>
        </p:nvGrpSpPr>
        <p:grpSpPr>
          <a:xfrm>
            <a:off x="457201" y="1348751"/>
            <a:ext cx="8458199" cy="5002934"/>
            <a:chOff x="2810312" y="177437"/>
            <a:chExt cx="9169167" cy="6542145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5830C00-B5BA-3EB0-5E24-068B9583FB94}"/>
                </a:ext>
              </a:extLst>
            </p:cNvPr>
            <p:cNvSpPr/>
            <p:nvPr/>
          </p:nvSpPr>
          <p:spPr>
            <a:xfrm>
              <a:off x="2810312" y="5698222"/>
              <a:ext cx="7180976" cy="1021360"/>
            </a:xfrm>
            <a:prstGeom prst="rect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050">
                <a:solidFill>
                  <a:schemeClr val="tx1"/>
                </a:solidFill>
              </a:endParaRPr>
            </a:p>
          </p:txBody>
        </p:sp>
        <p:grpSp>
          <p:nvGrpSpPr>
            <p:cNvPr id="56" name="Groupe 55">
              <a:extLst>
                <a:ext uri="{FF2B5EF4-FFF2-40B4-BE49-F238E27FC236}">
                  <a16:creationId xmlns:a16="http://schemas.microsoft.com/office/drawing/2014/main" id="{B67DE4D3-152D-AC66-C289-85755BFC8856}"/>
                </a:ext>
              </a:extLst>
            </p:cNvPr>
            <p:cNvGrpSpPr/>
            <p:nvPr/>
          </p:nvGrpSpPr>
          <p:grpSpPr>
            <a:xfrm>
              <a:off x="2817443" y="177437"/>
              <a:ext cx="7180975" cy="2223082"/>
              <a:chOff x="1551963" y="269717"/>
              <a:chExt cx="8447714" cy="2223082"/>
            </a:xfrm>
          </p:grpSpPr>
          <p:sp>
            <p:nvSpPr>
              <p:cNvPr id="11307" name="Rectangle 11306">
                <a:extLst>
                  <a:ext uri="{FF2B5EF4-FFF2-40B4-BE49-F238E27FC236}">
                    <a16:creationId xmlns:a16="http://schemas.microsoft.com/office/drawing/2014/main" id="{B31CBCBC-F78E-FEB0-E5F3-571F43AFC5D8}"/>
                  </a:ext>
                </a:extLst>
              </p:cNvPr>
              <p:cNvSpPr/>
              <p:nvPr/>
            </p:nvSpPr>
            <p:spPr>
              <a:xfrm>
                <a:off x="1551963" y="269717"/>
                <a:ext cx="8447714" cy="222308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1050">
                  <a:solidFill>
                    <a:schemeClr val="tx1"/>
                  </a:solidFill>
                </a:endParaRPr>
              </a:p>
            </p:txBody>
          </p:sp>
          <p:sp>
            <p:nvSpPr>
              <p:cNvPr id="11308" name="Rectangle 11307">
                <a:extLst>
                  <a:ext uri="{FF2B5EF4-FFF2-40B4-BE49-F238E27FC236}">
                    <a16:creationId xmlns:a16="http://schemas.microsoft.com/office/drawing/2014/main" id="{2963E69B-13F4-E8B2-C48E-E44128C7B4FC}"/>
                  </a:ext>
                </a:extLst>
              </p:cNvPr>
              <p:cNvSpPr/>
              <p:nvPr/>
            </p:nvSpPr>
            <p:spPr>
              <a:xfrm>
                <a:off x="1719744" y="1038135"/>
                <a:ext cx="2541864" cy="494950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>
                    <a:solidFill>
                      <a:schemeClr val="tx1"/>
                    </a:solidFill>
                  </a:rPr>
                  <a:t>Ministère de l’Eau et de l’Energie</a:t>
                </a:r>
              </a:p>
            </p:txBody>
          </p:sp>
          <p:sp>
            <p:nvSpPr>
              <p:cNvPr id="11310" name="Rectangle 11309">
                <a:extLst>
                  <a:ext uri="{FF2B5EF4-FFF2-40B4-BE49-F238E27FC236}">
                    <a16:creationId xmlns:a16="http://schemas.microsoft.com/office/drawing/2014/main" id="{47277F30-CF39-482A-8F20-D6D6495677F6}"/>
                  </a:ext>
                </a:extLst>
              </p:cNvPr>
              <p:cNvSpPr/>
              <p:nvPr/>
            </p:nvSpPr>
            <p:spPr>
              <a:xfrm>
                <a:off x="1719744" y="1686447"/>
                <a:ext cx="2541864" cy="276837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>
                    <a:solidFill>
                      <a:schemeClr val="tx1"/>
                    </a:solidFill>
                  </a:rPr>
                  <a:t>ARSEL: Régulation</a:t>
                </a:r>
              </a:p>
            </p:txBody>
          </p:sp>
          <p:sp>
            <p:nvSpPr>
              <p:cNvPr id="11311" name="Rectangle 11310">
                <a:extLst>
                  <a:ext uri="{FF2B5EF4-FFF2-40B4-BE49-F238E27FC236}">
                    <a16:creationId xmlns:a16="http://schemas.microsoft.com/office/drawing/2014/main" id="{CB959154-906A-B27A-7550-27205EF42631}"/>
                  </a:ext>
                </a:extLst>
              </p:cNvPr>
              <p:cNvSpPr/>
              <p:nvPr/>
            </p:nvSpPr>
            <p:spPr>
              <a:xfrm>
                <a:off x="1719744" y="2116648"/>
                <a:ext cx="2541864" cy="24065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>
                    <a:solidFill>
                      <a:schemeClr val="tx1"/>
                    </a:solidFill>
                  </a:rPr>
                  <a:t>AER: Electrification Rural</a:t>
                </a:r>
              </a:p>
            </p:txBody>
          </p:sp>
          <p:sp>
            <p:nvSpPr>
              <p:cNvPr id="11312" name="Rectangle 11311">
                <a:extLst>
                  <a:ext uri="{FF2B5EF4-FFF2-40B4-BE49-F238E27FC236}">
                    <a16:creationId xmlns:a16="http://schemas.microsoft.com/office/drawing/2014/main" id="{CB0EBF82-7274-49A7-F458-FFC9A5A159D1}"/>
                  </a:ext>
                </a:extLst>
              </p:cNvPr>
              <p:cNvSpPr/>
              <p:nvPr/>
            </p:nvSpPr>
            <p:spPr>
              <a:xfrm>
                <a:off x="8589915" y="1038135"/>
                <a:ext cx="1241983" cy="494950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900" dirty="0">
                    <a:solidFill>
                      <a:schemeClr val="tx1"/>
                    </a:solidFill>
                  </a:rPr>
                  <a:t>Partenaires au développement</a:t>
                </a:r>
              </a:p>
            </p:txBody>
          </p:sp>
          <p:sp>
            <p:nvSpPr>
              <p:cNvPr id="11313" name="Rectangle 11312">
                <a:extLst>
                  <a:ext uri="{FF2B5EF4-FFF2-40B4-BE49-F238E27FC236}">
                    <a16:creationId xmlns:a16="http://schemas.microsoft.com/office/drawing/2014/main" id="{C77A3A17-26AB-9271-7640-666A6F809146}"/>
                  </a:ext>
                </a:extLst>
              </p:cNvPr>
              <p:cNvSpPr/>
              <p:nvPr/>
            </p:nvSpPr>
            <p:spPr>
              <a:xfrm>
                <a:off x="1719744" y="312749"/>
                <a:ext cx="2541864" cy="49495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>
                    <a:solidFill>
                      <a:schemeClr val="bg1"/>
                    </a:solidFill>
                  </a:rPr>
                  <a:t>Politique et planification énergétique</a:t>
                </a:r>
              </a:p>
            </p:txBody>
          </p:sp>
          <p:sp>
            <p:nvSpPr>
              <p:cNvPr id="11315" name="Rectangle 11314">
                <a:extLst>
                  <a:ext uri="{FF2B5EF4-FFF2-40B4-BE49-F238E27FC236}">
                    <a16:creationId xmlns:a16="http://schemas.microsoft.com/office/drawing/2014/main" id="{C75166FB-55B1-F235-A07A-6D562EBA325E}"/>
                  </a:ext>
                </a:extLst>
              </p:cNvPr>
              <p:cNvSpPr/>
              <p:nvPr/>
            </p:nvSpPr>
            <p:spPr>
              <a:xfrm>
                <a:off x="7290034" y="312749"/>
                <a:ext cx="2541864" cy="49495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>
                    <a:solidFill>
                      <a:schemeClr val="bg1"/>
                    </a:solidFill>
                  </a:rPr>
                  <a:t>Financement</a:t>
                </a:r>
              </a:p>
            </p:txBody>
          </p:sp>
          <p:sp>
            <p:nvSpPr>
              <p:cNvPr id="11316" name="Rectangle 11315">
                <a:extLst>
                  <a:ext uri="{FF2B5EF4-FFF2-40B4-BE49-F238E27FC236}">
                    <a16:creationId xmlns:a16="http://schemas.microsoft.com/office/drawing/2014/main" id="{1B56344E-BC1E-BA3A-1215-3E66D7940DD3}"/>
                  </a:ext>
                </a:extLst>
              </p:cNvPr>
              <p:cNvSpPr/>
              <p:nvPr/>
            </p:nvSpPr>
            <p:spPr>
              <a:xfrm>
                <a:off x="7290034" y="1032105"/>
                <a:ext cx="1220931" cy="494950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>
                    <a:solidFill>
                      <a:schemeClr val="tx1"/>
                    </a:solidFill>
                  </a:rPr>
                  <a:t>Ministère des Finances</a:t>
                </a:r>
              </a:p>
            </p:txBody>
          </p:sp>
        </p:grpSp>
        <p:grpSp>
          <p:nvGrpSpPr>
            <p:cNvPr id="57" name="Groupe 56">
              <a:extLst>
                <a:ext uri="{FF2B5EF4-FFF2-40B4-BE49-F238E27FC236}">
                  <a16:creationId xmlns:a16="http://schemas.microsoft.com/office/drawing/2014/main" id="{36AABCF4-B863-7116-97F7-BA804A4EA694}"/>
                </a:ext>
              </a:extLst>
            </p:cNvPr>
            <p:cNvGrpSpPr/>
            <p:nvPr/>
          </p:nvGrpSpPr>
          <p:grpSpPr>
            <a:xfrm>
              <a:off x="2810313" y="2516698"/>
              <a:ext cx="7180975" cy="1065402"/>
              <a:chOff x="2810313" y="2516697"/>
              <a:chExt cx="7180975" cy="1325461"/>
            </a:xfrm>
          </p:grpSpPr>
          <p:sp>
            <p:nvSpPr>
              <p:cNvPr id="11303" name="Rectangle 11302">
                <a:extLst>
                  <a:ext uri="{FF2B5EF4-FFF2-40B4-BE49-F238E27FC236}">
                    <a16:creationId xmlns:a16="http://schemas.microsoft.com/office/drawing/2014/main" id="{2ECBBD93-7F8C-0004-5415-83E34B759A69}"/>
                  </a:ext>
                </a:extLst>
              </p:cNvPr>
              <p:cNvSpPr/>
              <p:nvPr/>
            </p:nvSpPr>
            <p:spPr>
              <a:xfrm>
                <a:off x="2810313" y="2516697"/>
                <a:ext cx="7180975" cy="1325461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1050">
                  <a:solidFill>
                    <a:schemeClr val="tx1"/>
                  </a:solidFill>
                </a:endParaRPr>
              </a:p>
            </p:txBody>
          </p:sp>
          <p:sp>
            <p:nvSpPr>
              <p:cNvPr id="11304" name="Rectangle à coins arrondis 25">
                <a:extLst>
                  <a:ext uri="{FF2B5EF4-FFF2-40B4-BE49-F238E27FC236}">
                    <a16:creationId xmlns:a16="http://schemas.microsoft.com/office/drawing/2014/main" id="{98C10597-2424-8C4A-9B0B-07486AAC4056}"/>
                  </a:ext>
                </a:extLst>
              </p:cNvPr>
              <p:cNvSpPr/>
              <p:nvPr/>
            </p:nvSpPr>
            <p:spPr>
              <a:xfrm>
                <a:off x="3926307" y="2745304"/>
                <a:ext cx="1344935" cy="735259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>
                    <a:solidFill>
                      <a:schemeClr val="tx1"/>
                    </a:solidFill>
                  </a:rPr>
                  <a:t>EDC</a:t>
                </a:r>
              </a:p>
            </p:txBody>
          </p:sp>
          <p:sp>
            <p:nvSpPr>
              <p:cNvPr id="11305" name="Rectangle à coins arrondis 26">
                <a:extLst>
                  <a:ext uri="{FF2B5EF4-FFF2-40B4-BE49-F238E27FC236}">
                    <a16:creationId xmlns:a16="http://schemas.microsoft.com/office/drawing/2014/main" id="{C3654CED-66A3-92AC-448F-74F4120982FA}"/>
                  </a:ext>
                </a:extLst>
              </p:cNvPr>
              <p:cNvSpPr/>
              <p:nvPr/>
            </p:nvSpPr>
            <p:spPr>
              <a:xfrm>
                <a:off x="5472579" y="2734527"/>
                <a:ext cx="1712600" cy="735259"/>
              </a:xfrm>
              <a:prstGeom prst="round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00" dirty="0">
                    <a:solidFill>
                      <a:schemeClr val="tx1"/>
                    </a:solidFill>
                  </a:rPr>
                  <a:t>NHPC, KPDC, DPDC, LAGDO, SONGLOULOU, EDEA, IPP…</a:t>
                </a:r>
              </a:p>
            </p:txBody>
          </p:sp>
          <p:sp>
            <p:nvSpPr>
              <p:cNvPr id="11306" name="Rectangle à coins arrondis 27">
                <a:extLst>
                  <a:ext uri="{FF2B5EF4-FFF2-40B4-BE49-F238E27FC236}">
                    <a16:creationId xmlns:a16="http://schemas.microsoft.com/office/drawing/2014/main" id="{25A5D727-20AA-C58D-B6BE-DC409AFD007A}"/>
                  </a:ext>
                </a:extLst>
              </p:cNvPr>
              <p:cNvSpPr/>
              <p:nvPr/>
            </p:nvSpPr>
            <p:spPr>
              <a:xfrm>
                <a:off x="7386516" y="2734527"/>
                <a:ext cx="1388926" cy="735259"/>
              </a:xfrm>
              <a:prstGeom prst="round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>
                    <a:solidFill>
                      <a:schemeClr val="tx1"/>
                    </a:solidFill>
                  </a:rPr>
                  <a:t>ENEO</a:t>
                </a:r>
              </a:p>
            </p:txBody>
          </p:sp>
        </p:grpSp>
        <p:grpSp>
          <p:nvGrpSpPr>
            <p:cNvPr id="58" name="Groupe 57">
              <a:extLst>
                <a:ext uri="{FF2B5EF4-FFF2-40B4-BE49-F238E27FC236}">
                  <a16:creationId xmlns:a16="http://schemas.microsoft.com/office/drawing/2014/main" id="{CA9CFB17-79CC-4C4F-E614-82A943585919}"/>
                </a:ext>
              </a:extLst>
            </p:cNvPr>
            <p:cNvGrpSpPr/>
            <p:nvPr/>
          </p:nvGrpSpPr>
          <p:grpSpPr>
            <a:xfrm>
              <a:off x="7407479" y="3651307"/>
              <a:ext cx="2583809" cy="1977708"/>
              <a:chOff x="7407479" y="3651307"/>
              <a:chExt cx="2583809" cy="1977708"/>
            </a:xfrm>
          </p:grpSpPr>
          <p:sp>
            <p:nvSpPr>
              <p:cNvPr id="11299" name="Rectangle 11298">
                <a:extLst>
                  <a:ext uri="{FF2B5EF4-FFF2-40B4-BE49-F238E27FC236}">
                    <a16:creationId xmlns:a16="http://schemas.microsoft.com/office/drawing/2014/main" id="{642DD3D4-08D6-3436-1CE4-0E22998EB12D}"/>
                  </a:ext>
                </a:extLst>
              </p:cNvPr>
              <p:cNvSpPr/>
              <p:nvPr/>
            </p:nvSpPr>
            <p:spPr>
              <a:xfrm>
                <a:off x="7407479" y="3651307"/>
                <a:ext cx="2583809" cy="197770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1050">
                  <a:solidFill>
                    <a:schemeClr val="tx1"/>
                  </a:solidFill>
                </a:endParaRPr>
              </a:p>
            </p:txBody>
          </p:sp>
          <p:sp>
            <p:nvSpPr>
              <p:cNvPr id="11300" name="Rectangle à coins arrondis 30">
                <a:extLst>
                  <a:ext uri="{FF2B5EF4-FFF2-40B4-BE49-F238E27FC236}">
                    <a16:creationId xmlns:a16="http://schemas.microsoft.com/office/drawing/2014/main" id="{343C96C3-84B8-F0DD-B445-5BCC7A7A6A49}"/>
                  </a:ext>
                </a:extLst>
              </p:cNvPr>
              <p:cNvSpPr/>
              <p:nvPr/>
            </p:nvSpPr>
            <p:spPr>
              <a:xfrm>
                <a:off x="8278687" y="3751768"/>
                <a:ext cx="1644242" cy="511728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>
                    <a:solidFill>
                      <a:schemeClr val="tx1"/>
                    </a:solidFill>
                  </a:rPr>
                  <a:t>SONATREL</a:t>
                </a:r>
              </a:p>
            </p:txBody>
          </p:sp>
          <p:sp>
            <p:nvSpPr>
              <p:cNvPr id="11301" name="Rectangle à coins arrondis 31">
                <a:extLst>
                  <a:ext uri="{FF2B5EF4-FFF2-40B4-BE49-F238E27FC236}">
                    <a16:creationId xmlns:a16="http://schemas.microsoft.com/office/drawing/2014/main" id="{771A4221-2E0C-8D07-0E99-DB80F22E1D1F}"/>
                  </a:ext>
                </a:extLst>
              </p:cNvPr>
              <p:cNvSpPr/>
              <p:nvPr/>
            </p:nvSpPr>
            <p:spPr>
              <a:xfrm>
                <a:off x="8278687" y="4370401"/>
                <a:ext cx="1644242" cy="511728"/>
              </a:xfrm>
              <a:prstGeom prst="round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>
                    <a:solidFill>
                      <a:schemeClr val="tx1"/>
                    </a:solidFill>
                  </a:rPr>
                  <a:t>ENEO</a:t>
                </a:r>
              </a:p>
            </p:txBody>
          </p:sp>
          <p:sp>
            <p:nvSpPr>
              <p:cNvPr id="11302" name="Rectangle à coins arrondis 32">
                <a:extLst>
                  <a:ext uri="{FF2B5EF4-FFF2-40B4-BE49-F238E27FC236}">
                    <a16:creationId xmlns:a16="http://schemas.microsoft.com/office/drawing/2014/main" id="{CA59C6DC-19A2-EEB5-4549-14AD7C2089F8}"/>
                  </a:ext>
                </a:extLst>
              </p:cNvPr>
              <p:cNvSpPr/>
              <p:nvPr/>
            </p:nvSpPr>
            <p:spPr>
              <a:xfrm>
                <a:off x="8278687" y="4989034"/>
                <a:ext cx="1644242" cy="511728"/>
              </a:xfrm>
              <a:prstGeom prst="round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>
                    <a:solidFill>
                      <a:schemeClr val="tx1"/>
                    </a:solidFill>
                  </a:rPr>
                  <a:t>ENEO</a:t>
                </a:r>
              </a:p>
            </p:txBody>
          </p:sp>
        </p:grpSp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9923DAD0-6B07-30D6-D873-0837161B7643}"/>
                </a:ext>
              </a:extLst>
            </p:cNvPr>
            <p:cNvGrpSpPr/>
            <p:nvPr/>
          </p:nvGrpSpPr>
          <p:grpSpPr>
            <a:xfrm>
              <a:off x="10192624" y="2516697"/>
              <a:ext cx="1786855" cy="4202885"/>
              <a:chOff x="10192624" y="2516697"/>
              <a:chExt cx="1786855" cy="4202885"/>
            </a:xfrm>
          </p:grpSpPr>
          <p:sp>
            <p:nvSpPr>
              <p:cNvPr id="11293" name="Rectangle 11292">
                <a:extLst>
                  <a:ext uri="{FF2B5EF4-FFF2-40B4-BE49-F238E27FC236}">
                    <a16:creationId xmlns:a16="http://schemas.microsoft.com/office/drawing/2014/main" id="{E09F7439-8C6C-8856-6584-CA4BDF0F7E98}"/>
                  </a:ext>
                </a:extLst>
              </p:cNvPr>
              <p:cNvSpPr/>
              <p:nvPr/>
            </p:nvSpPr>
            <p:spPr>
              <a:xfrm>
                <a:off x="10192624" y="2516697"/>
                <a:ext cx="1786855" cy="4202885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1050">
                  <a:solidFill>
                    <a:schemeClr val="tx1"/>
                  </a:solidFill>
                </a:endParaRPr>
              </a:p>
            </p:txBody>
          </p:sp>
          <p:sp>
            <p:nvSpPr>
              <p:cNvPr id="11294" name="Rectangle 11293">
                <a:extLst>
                  <a:ext uri="{FF2B5EF4-FFF2-40B4-BE49-F238E27FC236}">
                    <a16:creationId xmlns:a16="http://schemas.microsoft.com/office/drawing/2014/main" id="{A1519FC2-99A6-4811-BB01-D608700D35B8}"/>
                  </a:ext>
                </a:extLst>
              </p:cNvPr>
              <p:cNvSpPr/>
              <p:nvPr/>
            </p:nvSpPr>
            <p:spPr>
              <a:xfrm>
                <a:off x="10412034" y="2700445"/>
                <a:ext cx="1348033" cy="682733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>
                    <a:solidFill>
                      <a:schemeClr val="tx1"/>
                    </a:solidFill>
                  </a:rPr>
                  <a:t>Production</a:t>
                </a:r>
              </a:p>
            </p:txBody>
          </p:sp>
          <p:sp>
            <p:nvSpPr>
              <p:cNvPr id="11295" name="Rectangle 11294">
                <a:extLst>
                  <a:ext uri="{FF2B5EF4-FFF2-40B4-BE49-F238E27FC236}">
                    <a16:creationId xmlns:a16="http://schemas.microsoft.com/office/drawing/2014/main" id="{70242BA6-F631-EBA9-0792-4B4D766A0471}"/>
                  </a:ext>
                </a:extLst>
              </p:cNvPr>
              <p:cNvSpPr/>
              <p:nvPr/>
            </p:nvSpPr>
            <p:spPr>
              <a:xfrm>
                <a:off x="10412034" y="3758213"/>
                <a:ext cx="1348033" cy="511728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>
                    <a:solidFill>
                      <a:schemeClr val="tx1"/>
                    </a:solidFill>
                  </a:rPr>
                  <a:t>Transport et gestion du réseau de transport</a:t>
                </a:r>
              </a:p>
            </p:txBody>
          </p:sp>
          <p:sp>
            <p:nvSpPr>
              <p:cNvPr id="11296" name="Rectangle 11295">
                <a:extLst>
                  <a:ext uri="{FF2B5EF4-FFF2-40B4-BE49-F238E27FC236}">
                    <a16:creationId xmlns:a16="http://schemas.microsoft.com/office/drawing/2014/main" id="{00500501-6E42-BC88-44C5-970088313043}"/>
                  </a:ext>
                </a:extLst>
              </p:cNvPr>
              <p:cNvSpPr/>
              <p:nvPr/>
            </p:nvSpPr>
            <p:spPr>
              <a:xfrm>
                <a:off x="10407835" y="4995478"/>
                <a:ext cx="1348033" cy="511728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>
                    <a:solidFill>
                      <a:schemeClr val="tx1"/>
                    </a:solidFill>
                  </a:rPr>
                  <a:t>Vente</a:t>
                </a:r>
              </a:p>
            </p:txBody>
          </p:sp>
          <p:sp>
            <p:nvSpPr>
              <p:cNvPr id="11297" name="Rectangle 11296">
                <a:extLst>
                  <a:ext uri="{FF2B5EF4-FFF2-40B4-BE49-F238E27FC236}">
                    <a16:creationId xmlns:a16="http://schemas.microsoft.com/office/drawing/2014/main" id="{6A1CC98C-5DAB-890A-0FB4-553554B8B6CB}"/>
                  </a:ext>
                </a:extLst>
              </p:cNvPr>
              <p:cNvSpPr/>
              <p:nvPr/>
            </p:nvSpPr>
            <p:spPr>
              <a:xfrm>
                <a:off x="10407834" y="4376845"/>
                <a:ext cx="1348033" cy="51172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>
                    <a:solidFill>
                      <a:schemeClr val="tx1"/>
                    </a:solidFill>
                  </a:rPr>
                  <a:t>Distribution</a:t>
                </a:r>
              </a:p>
            </p:txBody>
          </p:sp>
          <p:sp>
            <p:nvSpPr>
              <p:cNvPr id="11298" name="Rectangle 11297">
                <a:extLst>
                  <a:ext uri="{FF2B5EF4-FFF2-40B4-BE49-F238E27FC236}">
                    <a16:creationId xmlns:a16="http://schemas.microsoft.com/office/drawing/2014/main" id="{52FE31A1-B1DD-AD0C-FA59-08E767BA7A4B}"/>
                  </a:ext>
                </a:extLst>
              </p:cNvPr>
              <p:cNvSpPr/>
              <p:nvPr/>
            </p:nvSpPr>
            <p:spPr>
              <a:xfrm>
                <a:off x="10407834" y="5780016"/>
                <a:ext cx="1348033" cy="5536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050" dirty="0">
                    <a:solidFill>
                      <a:schemeClr val="tx1"/>
                    </a:solidFill>
                  </a:rPr>
                  <a:t>Consommateurs</a:t>
                </a:r>
              </a:p>
            </p:txBody>
          </p:sp>
        </p:grpSp>
        <p:sp>
          <p:nvSpPr>
            <p:cNvPr id="60" name="Rectangle à coins arrondis 2">
              <a:extLst>
                <a:ext uri="{FF2B5EF4-FFF2-40B4-BE49-F238E27FC236}">
                  <a16:creationId xmlns:a16="http://schemas.microsoft.com/office/drawing/2014/main" id="{836137A0-57F4-4A7D-7A60-8B2BECF54474}"/>
                </a:ext>
              </a:extLst>
            </p:cNvPr>
            <p:cNvSpPr/>
            <p:nvPr/>
          </p:nvSpPr>
          <p:spPr>
            <a:xfrm>
              <a:off x="2903825" y="5784154"/>
              <a:ext cx="2013925" cy="55367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>
                  <a:solidFill>
                    <a:schemeClr val="tx1"/>
                  </a:solidFill>
                </a:rPr>
                <a:t>Grand Compte ( </a:t>
              </a:r>
              <a:r>
                <a:rPr lang="fr-FR" sz="1050" dirty="0" err="1">
                  <a:solidFill>
                    <a:schemeClr val="tx1"/>
                  </a:solidFill>
                </a:rPr>
                <a:t>Allucam</a:t>
              </a:r>
              <a:r>
                <a:rPr lang="fr-FR" sz="1050" dirty="0">
                  <a:solidFill>
                    <a:schemeClr val="tx1"/>
                  </a:solidFill>
                </a:rPr>
                <a:t>, SOCATRAL, SABC,…)</a:t>
              </a:r>
            </a:p>
          </p:txBody>
        </p:sp>
        <p:sp>
          <p:nvSpPr>
            <p:cNvPr id="61" name="Rectangle à coins arrondis 42">
              <a:extLst>
                <a:ext uri="{FF2B5EF4-FFF2-40B4-BE49-F238E27FC236}">
                  <a16:creationId xmlns:a16="http://schemas.microsoft.com/office/drawing/2014/main" id="{49BE69F2-9E5C-B1FB-3EC5-2D3660586D3F}"/>
                </a:ext>
              </a:extLst>
            </p:cNvPr>
            <p:cNvSpPr/>
            <p:nvPr/>
          </p:nvSpPr>
          <p:spPr>
            <a:xfrm>
              <a:off x="5002967" y="5780014"/>
              <a:ext cx="2013925" cy="55367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>
                  <a:solidFill>
                    <a:schemeClr val="tx1"/>
                  </a:solidFill>
                </a:rPr>
                <a:t>Entreprises Publiques du Cameroun </a:t>
              </a:r>
            </a:p>
          </p:txBody>
        </p:sp>
        <p:sp>
          <p:nvSpPr>
            <p:cNvPr id="62" name="Rectangle à coins arrondis 43">
              <a:extLst>
                <a:ext uri="{FF2B5EF4-FFF2-40B4-BE49-F238E27FC236}">
                  <a16:creationId xmlns:a16="http://schemas.microsoft.com/office/drawing/2014/main" id="{BF24863F-DB4C-6A10-F820-7C2BEF6D6A5A}"/>
                </a:ext>
              </a:extLst>
            </p:cNvPr>
            <p:cNvSpPr/>
            <p:nvPr/>
          </p:nvSpPr>
          <p:spPr>
            <a:xfrm>
              <a:off x="7105612" y="5780013"/>
              <a:ext cx="2013925" cy="55367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>
                  <a:solidFill>
                    <a:schemeClr val="tx1"/>
                  </a:solidFill>
                </a:rPr>
                <a:t>Particuliers et autres consommateurs</a:t>
              </a:r>
            </a:p>
          </p:txBody>
        </p:sp>
        <p:sp>
          <p:nvSpPr>
            <p:cNvPr id="63" name="Rectangle à coins arrondis 44">
              <a:extLst>
                <a:ext uri="{FF2B5EF4-FFF2-40B4-BE49-F238E27FC236}">
                  <a16:creationId xmlns:a16="http://schemas.microsoft.com/office/drawing/2014/main" id="{58E210DE-982B-4EED-AF55-E5982A5D72ED}"/>
                </a:ext>
              </a:extLst>
            </p:cNvPr>
            <p:cNvSpPr/>
            <p:nvPr/>
          </p:nvSpPr>
          <p:spPr>
            <a:xfrm>
              <a:off x="2903824" y="6392356"/>
              <a:ext cx="2013925" cy="276836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>
                  <a:solidFill>
                    <a:schemeClr val="tx1"/>
                  </a:solidFill>
                </a:rPr>
                <a:t>TARIF NEGOCIE</a:t>
              </a:r>
            </a:p>
          </p:txBody>
        </p:sp>
        <p:sp>
          <p:nvSpPr>
            <p:cNvPr id="11264" name="Rectangle à coins arrondis 45">
              <a:extLst>
                <a:ext uri="{FF2B5EF4-FFF2-40B4-BE49-F238E27FC236}">
                  <a16:creationId xmlns:a16="http://schemas.microsoft.com/office/drawing/2014/main" id="{DAEB1581-4BC4-88EC-7647-FA69BF919279}"/>
                </a:ext>
              </a:extLst>
            </p:cNvPr>
            <p:cNvSpPr/>
            <p:nvPr/>
          </p:nvSpPr>
          <p:spPr>
            <a:xfrm>
              <a:off x="5011260" y="6399137"/>
              <a:ext cx="4108277" cy="270055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>
                  <a:solidFill>
                    <a:schemeClr val="tx1"/>
                  </a:solidFill>
                </a:rPr>
                <a:t>TARIF REGULEE</a:t>
              </a:r>
            </a:p>
          </p:txBody>
        </p:sp>
        <p:sp>
          <p:nvSpPr>
            <p:cNvPr id="11270" name="Rectangle 11269">
              <a:extLst>
                <a:ext uri="{FF2B5EF4-FFF2-40B4-BE49-F238E27FC236}">
                  <a16:creationId xmlns:a16="http://schemas.microsoft.com/office/drawing/2014/main" id="{969C482F-B076-D4D0-CD61-5A77DB4E2A87}"/>
                </a:ext>
              </a:extLst>
            </p:cNvPr>
            <p:cNvSpPr/>
            <p:nvPr/>
          </p:nvSpPr>
          <p:spPr>
            <a:xfrm>
              <a:off x="2960065" y="3935510"/>
              <a:ext cx="1484851" cy="51172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>
                  <a:solidFill>
                    <a:schemeClr val="tx1"/>
                  </a:solidFill>
                </a:rPr>
                <a:t>Stockage de l’eau</a:t>
              </a:r>
            </a:p>
          </p:txBody>
        </p:sp>
        <p:cxnSp>
          <p:nvCxnSpPr>
            <p:cNvPr id="11271" name="Connecteur en angle 11270">
              <a:extLst>
                <a:ext uri="{FF2B5EF4-FFF2-40B4-BE49-F238E27FC236}">
                  <a16:creationId xmlns:a16="http://schemas.microsoft.com/office/drawing/2014/main" id="{2E1B363E-D2D4-3D13-C001-52D198C1276C}"/>
                </a:ext>
              </a:extLst>
            </p:cNvPr>
            <p:cNvCxnSpPr>
              <a:stCxn id="11304" idx="2"/>
              <a:endCxn id="11300" idx="1"/>
            </p:cNvCxnSpPr>
            <p:nvPr/>
          </p:nvCxnSpPr>
          <p:spPr>
            <a:xfrm rot="16200000" flipH="1">
              <a:off x="6080641" y="1809585"/>
              <a:ext cx="716181" cy="3679912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72" name="Connecteur en angle 11271">
              <a:extLst>
                <a:ext uri="{FF2B5EF4-FFF2-40B4-BE49-F238E27FC236}">
                  <a16:creationId xmlns:a16="http://schemas.microsoft.com/office/drawing/2014/main" id="{D07F076F-A31F-CA68-72D7-D400FB555FE7}"/>
                </a:ext>
              </a:extLst>
            </p:cNvPr>
            <p:cNvCxnSpPr>
              <a:stCxn id="11305" idx="2"/>
              <a:endCxn id="11300" idx="1"/>
            </p:cNvCxnSpPr>
            <p:nvPr/>
          </p:nvCxnSpPr>
          <p:spPr>
            <a:xfrm rot="16200000" flipH="1">
              <a:off x="6941361" y="2670306"/>
              <a:ext cx="724844" cy="1949808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73" name="Connecteur en angle 11272">
              <a:extLst>
                <a:ext uri="{FF2B5EF4-FFF2-40B4-BE49-F238E27FC236}">
                  <a16:creationId xmlns:a16="http://schemas.microsoft.com/office/drawing/2014/main" id="{D4FD053E-B2F0-1770-66DC-19F4F440790B}"/>
                </a:ext>
              </a:extLst>
            </p:cNvPr>
            <p:cNvCxnSpPr>
              <a:stCxn id="11306" idx="2"/>
              <a:endCxn id="11300" idx="1"/>
            </p:cNvCxnSpPr>
            <p:nvPr/>
          </p:nvCxnSpPr>
          <p:spPr>
            <a:xfrm rot="16200000" flipH="1">
              <a:off x="7817411" y="3546356"/>
              <a:ext cx="724844" cy="197708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74" name="Connecteur en angle 11273">
              <a:extLst>
                <a:ext uri="{FF2B5EF4-FFF2-40B4-BE49-F238E27FC236}">
                  <a16:creationId xmlns:a16="http://schemas.microsoft.com/office/drawing/2014/main" id="{334FA963-37AF-E089-413F-5E9A87B7A0FA}"/>
                </a:ext>
              </a:extLst>
            </p:cNvPr>
            <p:cNvCxnSpPr>
              <a:stCxn id="11270" idx="0"/>
              <a:endCxn id="11304" idx="1"/>
            </p:cNvCxnSpPr>
            <p:nvPr/>
          </p:nvCxnSpPr>
          <p:spPr>
            <a:xfrm rot="5400000" flipH="1" flipV="1">
              <a:off x="3344620" y="3353823"/>
              <a:ext cx="939558" cy="223816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75" name="Accolade fermante 11274">
              <a:extLst>
                <a:ext uri="{FF2B5EF4-FFF2-40B4-BE49-F238E27FC236}">
                  <a16:creationId xmlns:a16="http://schemas.microsoft.com/office/drawing/2014/main" id="{F66823B9-D840-5B07-5207-E3D53C65894E}"/>
                </a:ext>
              </a:extLst>
            </p:cNvPr>
            <p:cNvSpPr/>
            <p:nvPr/>
          </p:nvSpPr>
          <p:spPr>
            <a:xfrm>
              <a:off x="10030787" y="2626873"/>
              <a:ext cx="45719" cy="829282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11276" name="Connecteur droit avec flèche 11275">
              <a:extLst>
                <a:ext uri="{FF2B5EF4-FFF2-40B4-BE49-F238E27FC236}">
                  <a16:creationId xmlns:a16="http://schemas.microsoft.com/office/drawing/2014/main" id="{3C0D631E-1212-6AF7-63A0-7B05F1DABA5B}"/>
                </a:ext>
              </a:extLst>
            </p:cNvPr>
            <p:cNvCxnSpPr>
              <a:stCxn id="11294" idx="1"/>
              <a:endCxn id="11275" idx="1"/>
            </p:cNvCxnSpPr>
            <p:nvPr/>
          </p:nvCxnSpPr>
          <p:spPr>
            <a:xfrm flipH="1" flipV="1">
              <a:off x="10076506" y="3041514"/>
              <a:ext cx="335528" cy="2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77" name="Accolade fermante 11276">
              <a:extLst>
                <a:ext uri="{FF2B5EF4-FFF2-40B4-BE49-F238E27FC236}">
                  <a16:creationId xmlns:a16="http://schemas.microsoft.com/office/drawing/2014/main" id="{8C7F879B-9C5A-2F6F-F351-318D68981CF3}"/>
                </a:ext>
              </a:extLst>
            </p:cNvPr>
            <p:cNvSpPr/>
            <p:nvPr/>
          </p:nvSpPr>
          <p:spPr>
            <a:xfrm>
              <a:off x="10030787" y="3751768"/>
              <a:ext cx="45719" cy="518173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11278" name="Connecteur droit avec flèche 11277">
              <a:extLst>
                <a:ext uri="{FF2B5EF4-FFF2-40B4-BE49-F238E27FC236}">
                  <a16:creationId xmlns:a16="http://schemas.microsoft.com/office/drawing/2014/main" id="{627FE89C-C2E6-3D84-400D-88A2FF2509F3}"/>
                </a:ext>
              </a:extLst>
            </p:cNvPr>
            <p:cNvCxnSpPr>
              <a:stCxn id="11295" idx="1"/>
              <a:endCxn id="11277" idx="1"/>
            </p:cNvCxnSpPr>
            <p:nvPr/>
          </p:nvCxnSpPr>
          <p:spPr>
            <a:xfrm flipH="1" flipV="1">
              <a:off x="10076506" y="4010855"/>
              <a:ext cx="335528" cy="32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79" name="Accolade fermante 11278">
              <a:extLst>
                <a:ext uri="{FF2B5EF4-FFF2-40B4-BE49-F238E27FC236}">
                  <a16:creationId xmlns:a16="http://schemas.microsoft.com/office/drawing/2014/main" id="{1EEAEBE2-0B85-BDD1-CB5E-551DC86811B3}"/>
                </a:ext>
              </a:extLst>
            </p:cNvPr>
            <p:cNvSpPr/>
            <p:nvPr/>
          </p:nvSpPr>
          <p:spPr>
            <a:xfrm>
              <a:off x="10034924" y="4383074"/>
              <a:ext cx="45719" cy="511728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11280" name="Connecteur droit avec flèche 11279">
              <a:extLst>
                <a:ext uri="{FF2B5EF4-FFF2-40B4-BE49-F238E27FC236}">
                  <a16:creationId xmlns:a16="http://schemas.microsoft.com/office/drawing/2014/main" id="{96378788-CF8B-96E2-DC8A-DD88BE49C4A1}"/>
                </a:ext>
              </a:extLst>
            </p:cNvPr>
            <p:cNvCxnSpPr>
              <a:stCxn id="11297" idx="1"/>
              <a:endCxn id="11279" idx="1"/>
            </p:cNvCxnSpPr>
            <p:nvPr/>
          </p:nvCxnSpPr>
          <p:spPr>
            <a:xfrm flipH="1">
              <a:off x="10080643" y="4632709"/>
              <a:ext cx="327191" cy="62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81" name="Accolade fermante 11280">
              <a:extLst>
                <a:ext uri="{FF2B5EF4-FFF2-40B4-BE49-F238E27FC236}">
                  <a16:creationId xmlns:a16="http://schemas.microsoft.com/office/drawing/2014/main" id="{56DBE231-C859-773C-490E-D49975C18210}"/>
                </a:ext>
              </a:extLst>
            </p:cNvPr>
            <p:cNvSpPr/>
            <p:nvPr/>
          </p:nvSpPr>
          <p:spPr>
            <a:xfrm>
              <a:off x="10030786" y="5027684"/>
              <a:ext cx="45719" cy="454028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11282" name="Connecteur droit avec flèche 11281">
              <a:extLst>
                <a:ext uri="{FF2B5EF4-FFF2-40B4-BE49-F238E27FC236}">
                  <a16:creationId xmlns:a16="http://schemas.microsoft.com/office/drawing/2014/main" id="{C31A8EB1-A6D6-38CA-8A6A-D6C8DF2315F1}"/>
                </a:ext>
              </a:extLst>
            </p:cNvPr>
            <p:cNvCxnSpPr>
              <a:stCxn id="11296" idx="1"/>
              <a:endCxn id="11281" idx="1"/>
            </p:cNvCxnSpPr>
            <p:nvPr/>
          </p:nvCxnSpPr>
          <p:spPr>
            <a:xfrm flipH="1">
              <a:off x="10076505" y="5251342"/>
              <a:ext cx="331330" cy="33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83" name="Accolade fermante 11282">
              <a:extLst>
                <a:ext uri="{FF2B5EF4-FFF2-40B4-BE49-F238E27FC236}">
                  <a16:creationId xmlns:a16="http://schemas.microsoft.com/office/drawing/2014/main" id="{C0EA65E4-A0E7-BB31-E63A-7CFA3FA6B604}"/>
                </a:ext>
              </a:extLst>
            </p:cNvPr>
            <p:cNvSpPr/>
            <p:nvPr/>
          </p:nvSpPr>
          <p:spPr>
            <a:xfrm>
              <a:off x="10076505" y="5780014"/>
              <a:ext cx="45719" cy="553673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11284" name="Connecteur droit avec flèche 11283">
              <a:extLst>
                <a:ext uri="{FF2B5EF4-FFF2-40B4-BE49-F238E27FC236}">
                  <a16:creationId xmlns:a16="http://schemas.microsoft.com/office/drawing/2014/main" id="{B1B9DE3C-6351-DB7E-F540-87DF7F7D4024}"/>
                </a:ext>
              </a:extLst>
            </p:cNvPr>
            <p:cNvCxnSpPr>
              <a:stCxn id="11298" idx="1"/>
              <a:endCxn id="11283" idx="1"/>
            </p:cNvCxnSpPr>
            <p:nvPr/>
          </p:nvCxnSpPr>
          <p:spPr>
            <a:xfrm flipH="1" flipV="1">
              <a:off x="10122224" y="6056851"/>
              <a:ext cx="285610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85" name="Connecteur droit avec flèche 11284">
              <a:extLst>
                <a:ext uri="{FF2B5EF4-FFF2-40B4-BE49-F238E27FC236}">
                  <a16:creationId xmlns:a16="http://schemas.microsoft.com/office/drawing/2014/main" id="{8361A3A7-9CF0-6A03-E8E6-BA7E18F5AEA8}"/>
                </a:ext>
              </a:extLst>
            </p:cNvPr>
            <p:cNvCxnSpPr>
              <a:stCxn id="11300" idx="2"/>
              <a:endCxn id="11301" idx="0"/>
            </p:cNvCxnSpPr>
            <p:nvPr/>
          </p:nvCxnSpPr>
          <p:spPr>
            <a:xfrm>
              <a:off x="9100808" y="4263496"/>
              <a:ext cx="0" cy="10690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86" name="Connecteur droit avec flèche 11285">
              <a:extLst>
                <a:ext uri="{FF2B5EF4-FFF2-40B4-BE49-F238E27FC236}">
                  <a16:creationId xmlns:a16="http://schemas.microsoft.com/office/drawing/2014/main" id="{69B411A1-DAA8-A58F-B8DD-8DDC30848886}"/>
                </a:ext>
              </a:extLst>
            </p:cNvPr>
            <p:cNvCxnSpPr>
              <a:endCxn id="11302" idx="0"/>
            </p:cNvCxnSpPr>
            <p:nvPr/>
          </p:nvCxnSpPr>
          <p:spPr>
            <a:xfrm>
              <a:off x="9100808" y="4888573"/>
              <a:ext cx="0" cy="10046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87" name="Connecteur en angle 11286">
              <a:extLst>
                <a:ext uri="{FF2B5EF4-FFF2-40B4-BE49-F238E27FC236}">
                  <a16:creationId xmlns:a16="http://schemas.microsoft.com/office/drawing/2014/main" id="{3B4609E3-5BCF-202C-8405-F2CAEAB19D6D}"/>
                </a:ext>
              </a:extLst>
            </p:cNvPr>
            <p:cNvCxnSpPr>
              <a:stCxn id="61" idx="0"/>
              <a:endCxn id="11302" idx="1"/>
            </p:cNvCxnSpPr>
            <p:nvPr/>
          </p:nvCxnSpPr>
          <p:spPr>
            <a:xfrm rot="5400000" flipH="1" flipV="1">
              <a:off x="6876750" y="4378078"/>
              <a:ext cx="535116" cy="2268757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88" name="Connecteur en angle 11287">
              <a:extLst>
                <a:ext uri="{FF2B5EF4-FFF2-40B4-BE49-F238E27FC236}">
                  <a16:creationId xmlns:a16="http://schemas.microsoft.com/office/drawing/2014/main" id="{E41232C7-9461-1AD8-9C27-2666407CFDBE}"/>
                </a:ext>
              </a:extLst>
            </p:cNvPr>
            <p:cNvCxnSpPr>
              <a:stCxn id="60" idx="0"/>
              <a:endCxn id="11302" idx="1"/>
            </p:cNvCxnSpPr>
            <p:nvPr/>
          </p:nvCxnSpPr>
          <p:spPr>
            <a:xfrm rot="5400000" flipH="1" flipV="1">
              <a:off x="5825109" y="3330577"/>
              <a:ext cx="539256" cy="4367899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89" name="Connecteur en angle 11288">
              <a:extLst>
                <a:ext uri="{FF2B5EF4-FFF2-40B4-BE49-F238E27FC236}">
                  <a16:creationId xmlns:a16="http://schemas.microsoft.com/office/drawing/2014/main" id="{FCFBC14C-559F-C09E-F3B3-52CB4A898B71}"/>
                </a:ext>
              </a:extLst>
            </p:cNvPr>
            <p:cNvCxnSpPr>
              <a:endCxn id="11302" idx="1"/>
            </p:cNvCxnSpPr>
            <p:nvPr/>
          </p:nvCxnSpPr>
          <p:spPr>
            <a:xfrm rot="5400000" flipH="1" flipV="1">
              <a:off x="7912276" y="5413602"/>
              <a:ext cx="535115" cy="197708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8792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43D22E-D912-4ACD-8F01-2006D9F45205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3FCC99-F2F9-4A9A-8D26-3E93DE6A71AD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A4CCA3-DCF3-4691-A07A-92F8E94C09D7}"/>
              </a:ext>
            </a:extLst>
          </p:cNvPr>
          <p:cNvSpPr/>
          <p:nvPr/>
        </p:nvSpPr>
        <p:spPr>
          <a:xfrm>
            <a:off x="4946212" y="311921"/>
            <a:ext cx="39791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1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l‘Energie</a:t>
            </a:r>
            <a:endParaRPr lang="bg-BG" sz="11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0FB92938-763E-46D2-9C1F-F45FF4BF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D7940CA9-A3C6-244E-438C-C21092AAC3CD}"/>
              </a:ext>
            </a:extLst>
          </p:cNvPr>
          <p:cNvSpPr txBox="1"/>
          <p:nvPr/>
        </p:nvSpPr>
        <p:spPr>
          <a:xfrm>
            <a:off x="2031462" y="6444881"/>
            <a:ext cx="541932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100" i="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Source </a:t>
            </a:r>
            <a:r>
              <a:rPr lang="fr-FR" sz="1100" i="0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: Système d’Information de la Régulation - ARSEL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FDEA1BC-9F54-6649-3F0F-129B6978B0DC}"/>
              </a:ext>
            </a:extLst>
          </p:cNvPr>
          <p:cNvSpPr txBox="1"/>
          <p:nvPr/>
        </p:nvSpPr>
        <p:spPr>
          <a:xfrm>
            <a:off x="457201" y="161313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                                     </a:t>
            </a:r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2F9E313F-314A-C620-7406-2D33800964A8}"/>
              </a:ext>
            </a:extLst>
          </p:cNvPr>
          <p:cNvSpPr txBox="1">
            <a:spLocks/>
          </p:cNvSpPr>
          <p:nvPr/>
        </p:nvSpPr>
        <p:spPr>
          <a:xfrm>
            <a:off x="-150194" y="359341"/>
            <a:ext cx="8695965" cy="914400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FF6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Quelques chiffres clés - Production</a:t>
            </a:r>
            <a:endParaRPr lang="bg-BG" sz="4800" dirty="0">
              <a:solidFill>
                <a:srgbClr val="FF6F00"/>
              </a:solidFill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9F0F76CF-4F61-BC4F-7FE4-C62B2F6593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5" r="84650" b="18254"/>
          <a:stretch/>
        </p:blipFill>
        <p:spPr bwMode="auto">
          <a:xfrm>
            <a:off x="0" y="1251639"/>
            <a:ext cx="1835696" cy="491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C4A8220-778B-4B68-8DB3-448E4DA957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913" t="14289" r="38414" b="5538"/>
          <a:stretch/>
        </p:blipFill>
        <p:spPr>
          <a:xfrm>
            <a:off x="2411760" y="1502228"/>
            <a:ext cx="4824536" cy="485875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B1DF54A-A1AA-4E18-A2FB-56B09554AD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2500" t="40261" r="625" b="34191"/>
          <a:stretch/>
        </p:blipFill>
        <p:spPr>
          <a:xfrm>
            <a:off x="7568695" y="2712174"/>
            <a:ext cx="977076" cy="185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567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FD7E2C-512F-27F3-4962-06BF2DF29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5D408EE-5486-039F-AA83-4A5021C954A6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6CAB7D-B486-20DD-7A5D-F4F377AA7E27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9DFF43D-0322-273F-8CE6-45562213A575}"/>
              </a:ext>
            </a:extLst>
          </p:cNvPr>
          <p:cNvSpPr/>
          <p:nvPr/>
        </p:nvSpPr>
        <p:spPr>
          <a:xfrm>
            <a:off x="4946212" y="311921"/>
            <a:ext cx="39791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1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l‘Energie</a:t>
            </a:r>
            <a:endParaRPr lang="bg-BG" sz="11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13B15591-E235-C80E-AF21-2B2ACABA27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A91F4E4-DA22-55C7-21BA-CD5087199F56}"/>
              </a:ext>
            </a:extLst>
          </p:cNvPr>
          <p:cNvSpPr txBox="1"/>
          <p:nvPr/>
        </p:nvSpPr>
        <p:spPr>
          <a:xfrm>
            <a:off x="457201" y="161313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                                     </a:t>
            </a:r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C68F25D7-9414-1B40-632C-D66DA831C91A}"/>
              </a:ext>
            </a:extLst>
          </p:cNvPr>
          <p:cNvSpPr txBox="1">
            <a:spLocks/>
          </p:cNvSpPr>
          <p:nvPr/>
        </p:nvSpPr>
        <p:spPr>
          <a:xfrm>
            <a:off x="539552" y="732640"/>
            <a:ext cx="8006219" cy="583594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FF6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Défis et Perspectives</a:t>
            </a:r>
            <a:endParaRPr lang="bg-BG" sz="4800" dirty="0">
              <a:solidFill>
                <a:srgbClr val="FF6F00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A5723E5-04B7-BD1E-E09F-54B19FBF5897}"/>
              </a:ext>
            </a:extLst>
          </p:cNvPr>
          <p:cNvSpPr txBox="1"/>
          <p:nvPr/>
        </p:nvSpPr>
        <p:spPr>
          <a:xfrm>
            <a:off x="480961" y="1147605"/>
            <a:ext cx="83858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Défis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Offre limitée et mix non suffisamment diversifié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Vétusté des réseaux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Fraudes et Pertes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Limites du cadre légal et réglementaire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b="1" dirty="0"/>
              <a:t>Perspectives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Augmentation de l’offre et optimisation du mix (moins de thermique, plus vert, mitigation des risques hydrologiques)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Augmentation des capacités de transport, extension et amélioration des réseaux de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Restructuration de la société historique (ENEO)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Rétablissement de l’équilibre financier du secteur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Amélioration des recettes et réduction des pertes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Maitrise des charges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Accélération/facilitation  des signatures des contrats entre Grands Comptes et Producteurs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Mise à jour du cadre légal et réglementaire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832392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reseau">
      <a:dk1>
        <a:srgbClr val="000000"/>
      </a:dk1>
      <a:lt1>
        <a:sysClr val="window" lastClr="FFFFFF"/>
      </a:lt1>
      <a:dk2>
        <a:srgbClr val="FF6F00"/>
      </a:dk2>
      <a:lt2>
        <a:srgbClr val="EEECE1"/>
      </a:lt2>
      <a:accent1>
        <a:srgbClr val="FF6F00"/>
      </a:accent1>
      <a:accent2>
        <a:srgbClr val="92D05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gulae-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10919</TotalTime>
  <Words>343</Words>
  <Application>Microsoft Office PowerPoint</Application>
  <PresentationFormat>Affichage à l'écran (4:3)</PresentationFormat>
  <Paragraphs>62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Cambria</vt:lpstr>
      <vt:lpstr>Franklin Gothic Book</vt:lpstr>
      <vt:lpstr>NunitoSans-ExtraBold</vt:lpstr>
      <vt:lpstr>Wingdings</vt:lpstr>
      <vt:lpstr>blank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Cynthia DI LEONFORTE</dc:creator>
  <cp:lastModifiedBy>Georges BOUESSEKI</cp:lastModifiedBy>
  <cp:revision>298</cp:revision>
  <cp:lastPrinted>2023-06-27T13:48:41Z</cp:lastPrinted>
  <dcterms:created xsi:type="dcterms:W3CDTF">2018-07-03T08:45:27Z</dcterms:created>
  <dcterms:modified xsi:type="dcterms:W3CDTF">2026-01-29T15:03:58Z</dcterms:modified>
</cp:coreProperties>
</file>